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73" r:id="rId4"/>
    <p:sldId id="272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3" r:id="rId14"/>
    <p:sldId id="282" r:id="rId15"/>
    <p:sldId id="284" r:id="rId16"/>
    <p:sldId id="285" r:id="rId17"/>
    <p:sldId id="288" r:id="rId18"/>
    <p:sldId id="287" r:id="rId19"/>
    <p:sldId id="289" r:id="rId20"/>
    <p:sldId id="290" r:id="rId21"/>
    <p:sldId id="286" r:id="rId22"/>
    <p:sldId id="291" r:id="rId23"/>
    <p:sldId id="292" r:id="rId24"/>
    <p:sldId id="293" r:id="rId25"/>
    <p:sldId id="294" r:id="rId26"/>
    <p:sldId id="29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30"/>
    <p:restoredTop sz="94694"/>
  </p:normalViewPr>
  <p:slideViewPr>
    <p:cSldViewPr snapToGrid="0">
      <p:cViewPr varScale="1">
        <p:scale>
          <a:sx n="87" d="100"/>
          <a:sy n="87" d="100"/>
        </p:scale>
        <p:origin x="17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11B90-6FC0-DBE2-CDF1-D7A155605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C8BE1A-7A86-B889-3187-6B26A78FA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3D529A-DC91-6C79-DD57-4A1D00CF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2025-03-17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45366F-5CC1-D753-0138-F3D3AABF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B11AFF-DA98-5956-08C1-FC6B8F19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664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A5770-CF7F-3CF4-5A92-0863E217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3C78F2-FC1D-8F4E-C410-05CEEA989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D71DF9-F436-178A-534E-7FC3319E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2025-03-17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FBF067-33AB-607F-70C4-A49F03BD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1C9A2A-ACBB-B936-0E0D-0E61B114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72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1E5432-DAA7-5406-F477-4D284F1277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CD4C72-76B0-6C46-2828-E1FF9B366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B0C1F0-B4FF-D2FB-C034-ADC584231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2025-03-17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F533CC-DF67-8ED2-9564-795265E55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FBCDE3-A09D-E624-8EB2-4B756E5C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1826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523A0-9FE5-796F-022C-9D2CB2EF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D34746-4733-72BE-7A2A-712FA8F7C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0F1ED-6647-EC86-A513-69BF719C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2025-03-17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6B2317-8D53-7191-8EA2-B87AC1BA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3C4F7B-2BDD-0D81-0C87-1D848356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2456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338101-938F-A4E8-BDD6-8C61CECA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3E6052-3D17-3E70-FDFD-71EE472E0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974E03-427C-6264-EAF6-8E34A2043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2025-03-17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A06BF7-1FDD-A6DD-E445-03B7B76C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877832-A90D-CA80-E0BD-A47F537E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9278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4720F-0123-1753-2581-3FCF01DC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6DDE9-E1D7-CD41-9EA8-CE65332D6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88C23B-0262-F397-D501-FABCB6A7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A461E1-3940-BBE6-5C18-BE8E97010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2025-03-17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BBC5CA-26BB-EE02-D9E1-EC91A306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922EEF-9320-B55B-2428-1735901C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6119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A169A-7CFD-82C3-F815-E1AE997A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60C682-32B3-D4D4-ED01-B34342B04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C2DFE8-7264-CD56-32B6-CEB0B053D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3B7461-62A0-7B05-9C47-A47491563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666691-A586-2780-FFDF-03BCB37083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DBCD1C-0C78-103C-CF43-410A9F67A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2025-03-17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D0D64A-0BBB-26EA-7BA5-0B2F020A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5A0715-9ACA-A289-DB36-FF72CD58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7727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CF413-E70E-7F1B-EC53-9D2C53C0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FB6A12-83FF-576E-5A01-B9FC8A658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2025-03-17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4B927E-C070-C64D-CC77-4881617A5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8D07E0-2939-A50B-5102-294D010D3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3215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160221-5586-CD05-A12D-27F7066D7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2025-03-17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26E29A-A08F-BA4B-4DB3-F856A7392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15207C-C7B6-9062-805C-33B425C1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56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FEC9A-2527-7541-1E61-09B5C957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F3D2E-36E6-BD2F-D723-7AA23ACB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9C6967-1365-9616-2E20-D4E4ED2F7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CFB9AA-F796-F727-27CA-D807F3F31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2025-03-17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862AB8-1F10-8E15-BA96-72F53FBA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71FF2E-20EE-F2C9-D3E4-0B27B282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5355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39FE0-EE59-C05C-F4F0-038CFF5F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56D75A-9364-681E-E8F4-EBAE84B1D3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7B0DD-A924-E839-C983-F24C05064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DED673-333A-B079-F032-0FFAF3E86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2025-03-17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1849D4-6784-96B6-F411-2645134CC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2E5600-EA0E-6B1C-DB9F-2AF3B632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7754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8066A8-5344-B498-1C2B-2C7955C8F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750BB2-D941-E309-78C1-DC183B5AA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2F30B0-E891-3B06-1555-218D98A79F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DE8BB6-A407-264C-85E2-89C9395500D1}" type="datetimeFigureOut">
              <a:rPr kumimoji="1" lang="ko-KR" altLang="en-US" smtClean="0"/>
              <a:t>2025-03-17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A59524-6EC8-DB4D-5D09-F47AF8B3D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2EBD5-7069-75DA-658A-203894807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535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타원 38">
            <a:extLst>
              <a:ext uri="{FF2B5EF4-FFF2-40B4-BE49-F238E27FC236}">
                <a16:creationId xmlns:a16="http://schemas.microsoft.com/office/drawing/2014/main" id="{8C69A2C1-97FE-1224-E397-876343127B50}"/>
              </a:ext>
            </a:extLst>
          </p:cNvPr>
          <p:cNvSpPr/>
          <p:nvPr/>
        </p:nvSpPr>
        <p:spPr>
          <a:xfrm>
            <a:off x="8752568" y="-2061624"/>
            <a:ext cx="5508137" cy="5606997"/>
          </a:xfrm>
          <a:prstGeom prst="ellipse">
            <a:avLst/>
          </a:prstGeom>
          <a:solidFill>
            <a:srgbClr val="603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806BECE-F4CE-A26D-7CB2-63AC32DFA87B}"/>
              </a:ext>
            </a:extLst>
          </p:cNvPr>
          <p:cNvSpPr/>
          <p:nvPr/>
        </p:nvSpPr>
        <p:spPr>
          <a:xfrm>
            <a:off x="-2518347" y="2067713"/>
            <a:ext cx="6249100" cy="6272100"/>
          </a:xfrm>
          <a:prstGeom prst="ellipse">
            <a:avLst/>
          </a:prstGeom>
          <a:solidFill>
            <a:srgbClr val="603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 descr="로고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B6C51E82-CD69-7F6C-EDF3-E4EA030F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921" y="-448650"/>
            <a:ext cx="4474707" cy="4474707"/>
          </a:xfrm>
          <a:prstGeom prst="rect">
            <a:avLst/>
          </a:prstGeom>
        </p:spPr>
      </p:pic>
      <p:pic>
        <p:nvPicPr>
          <p:cNvPr id="5" name="그림 4" descr="그래픽, 원, 폰트, 타이포그래피이(가) 표시된 사진&#10;&#10;자동 생성된 설명">
            <a:extLst>
              <a:ext uri="{FF2B5EF4-FFF2-40B4-BE49-F238E27FC236}">
                <a16:creationId xmlns:a16="http://schemas.microsoft.com/office/drawing/2014/main" id="{737BE4C4-1D65-26D2-2921-7F47656A1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13940">
            <a:off x="-796324" y="2505945"/>
            <a:ext cx="5120972" cy="5120972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56A236F3-6779-9719-893A-0E73583C0342}"/>
              </a:ext>
            </a:extLst>
          </p:cNvPr>
          <p:cNvSpPr/>
          <p:nvPr/>
        </p:nvSpPr>
        <p:spPr>
          <a:xfrm>
            <a:off x="1073982" y="-1690489"/>
            <a:ext cx="4242816" cy="4231792"/>
          </a:xfrm>
          <a:prstGeom prst="ellipse">
            <a:avLst/>
          </a:prstGeom>
          <a:solidFill>
            <a:srgbClr val="603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AA09A4E-8D81-32A5-A64F-1BE5D3C47248}"/>
              </a:ext>
            </a:extLst>
          </p:cNvPr>
          <p:cNvSpPr/>
          <p:nvPr/>
        </p:nvSpPr>
        <p:spPr>
          <a:xfrm>
            <a:off x="5360966" y="561316"/>
            <a:ext cx="3182113" cy="3182112"/>
          </a:xfrm>
          <a:prstGeom prst="ellipse">
            <a:avLst/>
          </a:prstGeom>
          <a:solidFill>
            <a:srgbClr val="603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 descr="그래픽, 램프, 디자인이(가) 표시된 사진&#10;&#10;자동 생성된 설명">
            <a:extLst>
              <a:ext uri="{FF2B5EF4-FFF2-40B4-BE49-F238E27FC236}">
                <a16:creationId xmlns:a16="http://schemas.microsoft.com/office/drawing/2014/main" id="{49C294F6-57C4-3AF6-3131-49DAC16138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90" t="15424" r="22861" b="19675"/>
          <a:stretch/>
        </p:blipFill>
        <p:spPr>
          <a:xfrm>
            <a:off x="5810413" y="835572"/>
            <a:ext cx="2311656" cy="2593428"/>
          </a:xfrm>
          <a:prstGeom prst="rect">
            <a:avLst/>
          </a:prstGeom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85A74EB-88EF-0501-28A7-279A3EDA87F6}"/>
              </a:ext>
            </a:extLst>
          </p:cNvPr>
          <p:cNvSpPr txBox="1"/>
          <p:nvPr/>
        </p:nvSpPr>
        <p:spPr>
          <a:xfrm>
            <a:off x="4009291" y="5226784"/>
            <a:ext cx="80744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00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1</a:t>
            </a:r>
            <a:r>
              <a:rPr kumimoji="1" lang="ko-KR" altLang="en-US" sz="100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주차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03472D-DE1E-80AA-2469-20FACDE70248}"/>
              </a:ext>
            </a:extLst>
          </p:cNvPr>
          <p:cNvSpPr txBox="1"/>
          <p:nvPr/>
        </p:nvSpPr>
        <p:spPr>
          <a:xfrm>
            <a:off x="1261681" y="771774"/>
            <a:ext cx="39321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200" dirty="0">
                <a:solidFill>
                  <a:schemeClr val="bg1"/>
                </a:solidFill>
                <a:latin typeface="AppleSDGothicNeoT00" panose="02000503000000000000" pitchFamily="2" charset="-128"/>
                <a:ea typeface="AppleSDGothicNeoT00" panose="02000503000000000000" pitchFamily="2" charset="-128"/>
              </a:rPr>
              <a:t>Powered By AI</a:t>
            </a:r>
            <a:endParaRPr kumimoji="1" lang="ko-KR" altLang="en-US" sz="4200" dirty="0">
              <a:solidFill>
                <a:schemeClr val="bg1"/>
              </a:solidFill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0522C8-2274-956C-F5E9-B8A9C297EB34}"/>
              </a:ext>
            </a:extLst>
          </p:cNvPr>
          <p:cNvSpPr txBox="1"/>
          <p:nvPr/>
        </p:nvSpPr>
        <p:spPr>
          <a:xfrm>
            <a:off x="1967800" y="90102"/>
            <a:ext cx="2455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SINCE 1993</a:t>
            </a:r>
            <a:endParaRPr kumimoji="1" lang="ko-KR" altLang="en-US" sz="2400" dirty="0">
              <a:solidFill>
                <a:schemeClr val="bg1"/>
              </a:solidFill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6354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할당 연산자 </a:t>
            </a:r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(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변수에 값 저장</a:t>
            </a:r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)</a:t>
            </a:r>
            <a:endParaRPr kumimoji="1" lang="ko-KR" altLang="en-US" sz="40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765808" y="2552165"/>
            <a:ext cx="1068188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= 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값 할당 →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x = 3</a:t>
            </a: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+= 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더해서 할당 →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x += 2 (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즉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x = x + 2)</a:t>
            </a: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-= 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빼서 할당 →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x -= 2</a:t>
            </a: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*= , /= , //= , %=, **=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도 같은 방식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385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If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765808" y="2346271"/>
            <a:ext cx="106818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If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문은 조건문을 작성할 때 사용되며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특정 조건이 참 </a:t>
            </a:r>
            <a:r>
              <a:rPr kumimoji="1" lang="ko-KR" altLang="en-US" sz="25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일때만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실행된다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아래는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if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문의 기본 구조이다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99367A-9881-4391-A4C6-C4CC0B98C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08" y="3801941"/>
            <a:ext cx="4746282" cy="146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81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If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677234" y="1665764"/>
            <a:ext cx="1068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예제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38B95B-C3FF-4C87-BDE1-5DC3EA01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23" y="1806967"/>
            <a:ext cx="4896533" cy="1952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25296-1DD9-41B6-BF03-FAF77018BFFD}"/>
              </a:ext>
            </a:extLst>
          </p:cNvPr>
          <p:cNvSpPr txBox="1"/>
          <p:nvPr/>
        </p:nvSpPr>
        <p:spPr>
          <a:xfrm>
            <a:off x="673010" y="4506450"/>
            <a:ext cx="1068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출력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A314E5-3A2D-4832-9204-110F461AD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413" y="4874124"/>
            <a:ext cx="2524477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34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If else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765808" y="2346271"/>
            <a:ext cx="1068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조건이 참 이면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if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블록이 실행되고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그렇지 않으면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else </a:t>
            </a:r>
            <a:r>
              <a:rPr kumimoji="1" lang="ko-KR" altLang="en-US" sz="25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불록이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실행된다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2E0BAA-7685-4949-9963-1BE67DAC1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08" y="3212949"/>
            <a:ext cx="5973009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79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If else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677233" y="1665764"/>
            <a:ext cx="1068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예제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25296-1DD9-41B6-BF03-FAF77018BFFD}"/>
              </a:ext>
            </a:extLst>
          </p:cNvPr>
          <p:cNvSpPr txBox="1"/>
          <p:nvPr/>
        </p:nvSpPr>
        <p:spPr>
          <a:xfrm>
            <a:off x="677234" y="5066149"/>
            <a:ext cx="1068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출력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51CDEE-A898-42FB-9809-5ACA28DE9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23" y="1906364"/>
            <a:ext cx="4982270" cy="27721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FA6E78-4384-4AFB-914E-30F1437D7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779" y="5144562"/>
            <a:ext cx="2705478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58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If-</a:t>
            </a:r>
            <a:r>
              <a:rPr kumimoji="1" lang="en-US" altLang="ko-KR" sz="40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elif</a:t>
            </a:r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-else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677235" y="1902629"/>
            <a:ext cx="106818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여러 개의 조건을 검사할 때 </a:t>
            </a:r>
            <a:r>
              <a:rPr kumimoji="1" lang="en-US" altLang="ko-KR" sz="25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elif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를 사용할 수 있다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20E49D-957B-40FA-B16F-6C3B06A1D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08" y="2623895"/>
            <a:ext cx="7602011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93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If-</a:t>
            </a:r>
            <a:r>
              <a:rPr kumimoji="1" lang="en-US" altLang="ko-KR" sz="40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elif</a:t>
            </a:r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-else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677233" y="1665764"/>
            <a:ext cx="1068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예제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25296-1DD9-41B6-BF03-FAF77018BFFD}"/>
              </a:ext>
            </a:extLst>
          </p:cNvPr>
          <p:cNvSpPr txBox="1"/>
          <p:nvPr/>
        </p:nvSpPr>
        <p:spPr>
          <a:xfrm>
            <a:off x="677232" y="5570280"/>
            <a:ext cx="1068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출력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8342A2-CEA2-41EA-A246-8C38B1E68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23" y="1809602"/>
            <a:ext cx="5458587" cy="36962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E70527-D31A-42AD-A289-38BD81630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383" y="5699204"/>
            <a:ext cx="2124371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60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for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765808" y="2346271"/>
            <a:ext cx="1068188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for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문은 </a:t>
            </a:r>
            <a:r>
              <a:rPr kumimoji="1" lang="ko-KR" altLang="en-US" sz="25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반복문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중 하나로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반복적으로 코드를 실행할 때 사용한다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AEB784-857E-43E3-B3F5-A336C2C84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08" y="3596038"/>
            <a:ext cx="4922099" cy="136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7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for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673009" y="2073455"/>
            <a:ext cx="1068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예제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25296-1DD9-41B6-BF03-FAF77018BFFD}"/>
              </a:ext>
            </a:extLst>
          </p:cNvPr>
          <p:cNvSpPr txBox="1"/>
          <p:nvPr/>
        </p:nvSpPr>
        <p:spPr>
          <a:xfrm>
            <a:off x="673010" y="4506450"/>
            <a:ext cx="1068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출력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A314E5-3A2D-4832-9204-110F461AD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413" y="4874124"/>
            <a:ext cx="2524477" cy="8287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CBF1B0-9B6C-49E1-B6E7-22B5D8AEF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423" y="2351550"/>
            <a:ext cx="3868072" cy="131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15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while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765808" y="2346271"/>
            <a:ext cx="106818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While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문은 특정 조건이 만족되는 동안 계속해서 반복하는 반복문이다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조건이 참인 동안 반복되며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조건이 거짓이 되면 반복을 종료한다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5E9DBF-6B13-4A82-A9D4-A5F545282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08" y="4183819"/>
            <a:ext cx="3833682" cy="137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0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변수 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677235" y="2942284"/>
            <a:ext cx="1068188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변수란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“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변할 수 있는 것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“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으로 어떤 값을 담는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‘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상자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’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라고 생각하면 된다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/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-&gt;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예시로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a=10</a:t>
            </a:r>
            <a:r>
              <a:rPr kumimoji="1" lang="ko-KR" altLang="en-US" sz="25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일때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10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을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라고 하는 상자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변수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 담아 라는 의미이다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331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while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677232" y="1525593"/>
            <a:ext cx="1068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예제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25296-1DD9-41B6-BF03-FAF77018BFFD}"/>
              </a:ext>
            </a:extLst>
          </p:cNvPr>
          <p:cNvSpPr txBox="1"/>
          <p:nvPr/>
        </p:nvSpPr>
        <p:spPr>
          <a:xfrm>
            <a:off x="677231" y="4426760"/>
            <a:ext cx="1068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출력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E9EDAF-4277-4EF7-92E5-E863BD77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23" y="1645062"/>
            <a:ext cx="5239481" cy="25911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6F2B11-434F-41FA-987D-234764F2E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423" y="4426760"/>
            <a:ext cx="1143160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77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무한루프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765808" y="2464984"/>
            <a:ext cx="106818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While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문은 종료 조건이 없으면 무한 루프에 빠질 수 있다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048927-DACE-4759-9D54-9648C451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07" y="3621267"/>
            <a:ext cx="7000622" cy="154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45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25109" y="436418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break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문</a:t>
            </a:r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(</a:t>
            </a:r>
            <a:r>
              <a:rPr kumimoji="1" lang="ko-KR" altLang="en-US" sz="40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반복문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즉시 종료</a:t>
            </a:r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)</a:t>
            </a:r>
            <a:endParaRPr kumimoji="1" lang="ko-KR" altLang="en-US" sz="40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787476" y="3429000"/>
            <a:ext cx="106818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break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문을 사용하면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while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문을 강제로 종료할 수 있다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532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break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문</a:t>
            </a:r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(</a:t>
            </a:r>
            <a:r>
              <a:rPr kumimoji="1" lang="ko-KR" altLang="en-US" sz="40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반복문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즉시 종료</a:t>
            </a:r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)</a:t>
            </a:r>
            <a:endParaRPr kumimoji="1" lang="ko-KR" altLang="en-US" sz="40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677232" y="1525593"/>
            <a:ext cx="1068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예제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25296-1DD9-41B6-BF03-FAF77018BFFD}"/>
              </a:ext>
            </a:extLst>
          </p:cNvPr>
          <p:cNvSpPr txBox="1"/>
          <p:nvPr/>
        </p:nvSpPr>
        <p:spPr>
          <a:xfrm>
            <a:off x="677231" y="4693195"/>
            <a:ext cx="1068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출력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8DCBDC-E9D0-41DE-93AA-2F7EB90DD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23" y="1322596"/>
            <a:ext cx="6354062" cy="33532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3F17E4-B308-4D4B-8C92-558E0A9B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99" y="4747781"/>
            <a:ext cx="838317" cy="18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39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25109" y="436418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continue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문</a:t>
            </a:r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(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특정</a:t>
            </a:r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반복 건너뛰기</a:t>
            </a:r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)</a:t>
            </a:r>
            <a:endParaRPr kumimoji="1" lang="ko-KR" altLang="en-US" sz="40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787476" y="3429000"/>
            <a:ext cx="106818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Continue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문을 사용하면 특정 조건에서 현재 반복을 건너뛰고 다음 반복으로 이동 한다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357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continue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문</a:t>
            </a:r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(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특정</a:t>
            </a:r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반복 건너뛰기</a:t>
            </a:r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)</a:t>
            </a:r>
            <a:endParaRPr kumimoji="1" lang="ko-KR" altLang="en-US" sz="40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677232" y="1525593"/>
            <a:ext cx="1068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예제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25296-1DD9-41B6-BF03-FAF77018BFFD}"/>
              </a:ext>
            </a:extLst>
          </p:cNvPr>
          <p:cNvSpPr txBox="1"/>
          <p:nvPr/>
        </p:nvSpPr>
        <p:spPr>
          <a:xfrm>
            <a:off x="677231" y="4693195"/>
            <a:ext cx="1068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출력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1CA7B5-1B51-41F3-98B5-677A7A75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23" y="1435045"/>
            <a:ext cx="7144747" cy="32389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DFA8B9-AD1B-4D7A-9B18-A7BFE90A8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423" y="4764545"/>
            <a:ext cx="654063" cy="18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75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5258698" y="3168963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실습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677232" y="1525593"/>
            <a:ext cx="1068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25296-1DD9-41B6-BF03-FAF77018BFFD}"/>
              </a:ext>
            </a:extLst>
          </p:cNvPr>
          <p:cNvSpPr txBox="1"/>
          <p:nvPr/>
        </p:nvSpPr>
        <p:spPr>
          <a:xfrm>
            <a:off x="677231" y="4693195"/>
            <a:ext cx="1068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49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변수 예시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765808" y="2071213"/>
            <a:ext cx="1068188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아래와 같은 </a:t>
            </a:r>
            <a:r>
              <a:rPr kumimoji="1" lang="en-US" altLang="ko-KR" sz="25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a,b,c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를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‘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변수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’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라고 한다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0D58D8-3E7E-41B0-AB62-8536C44B8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08" y="3079181"/>
            <a:ext cx="10288436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0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변수 규칙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765808" y="1733970"/>
            <a:ext cx="10681885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/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1.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영문자로 시작해야 한다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/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/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2.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숫자로 시작할 수 없다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/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/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3.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특수문자는 사용할 수 없다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/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/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4.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변수 이름에 공백이 있으면 안된다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algn="ctr"/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/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5. </a:t>
            </a:r>
            <a:r>
              <a:rPr kumimoji="1" lang="ko-KR" altLang="en-US" sz="25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파이썬의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ko-KR" altLang="en-US" sz="25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예약어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(for, while, if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등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는 사용할 수 없다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/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374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자료형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765808" y="2805752"/>
            <a:ext cx="1068188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/>
            <a:r>
              <a:rPr kumimoji="1" lang="ko-KR" altLang="en-US" sz="25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파이썬의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자료형은 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/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int(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정수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), float(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부동소수점수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), str(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스트링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), list(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리스트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)…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등 이 있다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070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자료형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677235" y="1847809"/>
            <a:ext cx="10681885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Int(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정수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 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정수를 저장하는 자료형으로 소수점이 없음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           -&gt;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예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 10, -5, 0</a:t>
            </a: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Float(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실수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 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소수점을 포함한 숫자를 저장하는 자료형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           -&gt;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예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 3.14. -0.5, 2.0</a:t>
            </a: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Str(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문자열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 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문자들의 집합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            -&gt;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예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 ‘hello’,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“123”</a:t>
            </a: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List(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리스트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 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여러 개의 값을 순서대로 저장하는 자료형으로 대괄호 사용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            -&gt;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예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 [“apple”, “banana”]</a:t>
            </a:r>
          </a:p>
        </p:txBody>
      </p:sp>
    </p:spTree>
    <p:extLst>
      <p:ext uri="{BB962C8B-B14F-4D97-AF65-F5344CB8AC3E}">
        <p14:creationId xmlns:p14="http://schemas.microsoft.com/office/powerpoint/2010/main" val="300750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연산자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755057" y="1471338"/>
            <a:ext cx="1068188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+ 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더하기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빼기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* 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곱하기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/ 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나누기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// 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몫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% 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나머지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** 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거듭제곱</a:t>
            </a:r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588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비교 연산자 </a:t>
            </a:r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(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참</a:t>
            </a:r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/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거짓 판별</a:t>
            </a:r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)</a:t>
            </a:r>
            <a:endParaRPr kumimoji="1" lang="ko-KR" altLang="en-US" sz="40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677235" y="1757508"/>
            <a:ext cx="10681885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== 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같음 →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3 == 3 → True</a:t>
            </a: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!= 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다름 →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3 != 2 → True</a:t>
            </a: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&gt; 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큼 →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3 &gt; 2 → True</a:t>
            </a: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&lt; 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작음 →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3 &lt; 2 → False</a:t>
            </a: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&gt;= 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크거나 같음 →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3 &gt;= 3 → True</a:t>
            </a: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&lt;= 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작거나 같음 →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3 &lt;= 2 → False</a:t>
            </a:r>
          </a:p>
        </p:txBody>
      </p:sp>
    </p:spTree>
    <p:extLst>
      <p:ext uri="{BB962C8B-B14F-4D97-AF65-F5344CB8AC3E}">
        <p14:creationId xmlns:p14="http://schemas.microsoft.com/office/powerpoint/2010/main" val="2000007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015D-4205-66C8-1DE4-63744A1C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C608-845A-1846-7AD4-742BC6CE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2500" dirty="0">
                <a:latin typeface="AppleSDGothicNeoT00" panose="02000503000000000000" pitchFamily="2" charset="-128"/>
                <a:ea typeface="AppleSDGothicNeoT00" panose="02000503000000000000" pitchFamily="2" charset="-128"/>
              </a:rPr>
              <a:t>SSF Powered By AI</a:t>
            </a:r>
            <a:endParaRPr kumimoji="1" lang="ko-KR" altLang="en-US" sz="2500" dirty="0">
              <a:latin typeface="AppleSDGothicNeoT00" panose="02000503000000000000" pitchFamily="2" charset="-128"/>
              <a:ea typeface="AppleSDGothicNeoT00" panose="02000503000000000000" pitchFamily="2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CFE6AA-462F-C17A-F44F-63F75658A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11C4-BAA5-3DAC-E24E-923924AA6F5C}"/>
              </a:ext>
            </a:extLst>
          </p:cNvPr>
          <p:cNvSpPr txBox="1"/>
          <p:nvPr/>
        </p:nvSpPr>
        <p:spPr>
          <a:xfrm>
            <a:off x="1490423" y="425269"/>
            <a:ext cx="905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논리연산자 </a:t>
            </a:r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(</a:t>
            </a:r>
            <a:r>
              <a:rPr kumimoji="1" lang="ko-KR" altLang="en-US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여러 조건 조합</a:t>
            </a:r>
            <a:r>
              <a:rPr kumimoji="1" lang="en-US" altLang="ko-KR" sz="40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)</a:t>
            </a:r>
            <a:endParaRPr kumimoji="1" lang="ko-KR" altLang="en-US" sz="40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8E64-2B9B-D503-E0BA-E0B1315C6937}"/>
              </a:ext>
            </a:extLst>
          </p:cNvPr>
          <p:cNvSpPr txBox="1"/>
          <p:nvPr/>
        </p:nvSpPr>
        <p:spPr>
          <a:xfrm>
            <a:off x="765808" y="2758994"/>
            <a:ext cx="1068188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and 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둘 다 참이면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True → True and False → False</a:t>
            </a: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or 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하나라도 참이면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True → True or False → True</a:t>
            </a:r>
          </a:p>
          <a:p>
            <a:endParaRPr kumimoji="1" lang="en-US" altLang="ko-KR" sz="25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not : </a:t>
            </a:r>
            <a:r>
              <a:rPr kumimoji="1" lang="ko-KR" altLang="en-US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반대로 변환 → </a:t>
            </a:r>
            <a:r>
              <a:rPr kumimoji="1" lang="en-US" altLang="ko-KR" sz="25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not True → False</a:t>
            </a:r>
          </a:p>
        </p:txBody>
      </p:sp>
    </p:spTree>
    <p:extLst>
      <p:ext uri="{BB962C8B-B14F-4D97-AF65-F5344CB8AC3E}">
        <p14:creationId xmlns:p14="http://schemas.microsoft.com/office/powerpoint/2010/main" val="481021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648</Words>
  <Application>Microsoft Office PowerPoint</Application>
  <PresentationFormat>와이드스크린</PresentationFormat>
  <Paragraphs>150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Apple SD Gothic Neo ExtraBold</vt:lpstr>
      <vt:lpstr>Apple SD Gothic Neo Medium</vt:lpstr>
      <vt:lpstr>AppleSDGothicNeoB00</vt:lpstr>
      <vt:lpstr>AppleSDGothicNeoT00</vt:lpstr>
      <vt:lpstr>맑은 고딕</vt:lpstr>
      <vt:lpstr>Arial</vt:lpstr>
      <vt:lpstr>Office 테마</vt:lpstr>
      <vt:lpstr>PowerPoint 프레젠테이션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홍준서</dc:creator>
  <cp:lastModifiedBy>연우 황</cp:lastModifiedBy>
  <cp:revision>30</cp:revision>
  <dcterms:created xsi:type="dcterms:W3CDTF">2024-09-06T01:52:50Z</dcterms:created>
  <dcterms:modified xsi:type="dcterms:W3CDTF">2025-03-16T16:22:14Z</dcterms:modified>
</cp:coreProperties>
</file>